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43"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77778" autoAdjust="0"/>
  </p:normalViewPr>
  <p:slideViewPr>
    <p:cSldViewPr snapToGrid="0" snapToObjects="1">
      <p:cViewPr>
        <p:scale>
          <a:sx n="66" d="100"/>
          <a:sy n="66" d="100"/>
        </p:scale>
        <p:origin x="1930" y="14"/>
      </p:cViewPr>
      <p:guideLst>
        <p:guide orient="horz" pos="2160"/>
        <p:guide pos="2880"/>
      </p:guideLst>
    </p:cSldViewPr>
  </p:slideViewPr>
  <p:outlineViewPr>
    <p:cViewPr>
      <p:scale>
        <a:sx n="33" d="100"/>
        <a:sy n="33" d="100"/>
      </p:scale>
      <p:origin x="0" y="0"/>
    </p:cViewPr>
  </p:outlineViewPr>
  <p:notesTextViewPr>
    <p:cViewPr>
      <p:scale>
        <a:sx n="75" d="100"/>
        <a:sy n="75" d="100"/>
      </p:scale>
      <p:origin x="0" y="0"/>
    </p:cViewPr>
  </p:notesTextViewPr>
  <p:sorterViewPr>
    <p:cViewPr>
      <p:scale>
        <a:sx n="100" d="100"/>
        <a:sy n="100" d="100"/>
      </p:scale>
      <p:origin x="0" y="0"/>
    </p:cViewPr>
  </p:sorterViewPr>
  <p:notesViewPr>
    <p:cSldViewPr snapToGrid="0" snapToObjects="1">
      <p:cViewPr varScale="1">
        <p:scale>
          <a:sx n="62" d="100"/>
          <a:sy n="62" d="100"/>
        </p:scale>
        <p:origin x="3226" y="7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hdphoto1.wdp>
</file>

<file path=ppt/media/hdphoto2.wdp>
</file>

<file path=ppt/media/image1.jpeg>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24586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dirty="0">
                <a:effectLst/>
              </a:rPr>
              <a:t>Welcome, everyone! Today, we’re excited to present our project on "Credit Card Fraud Detection Using Denoising Autoencoder," inspired by the research of Ping Jiang and Jinliang Zhang. I’m Muhammad Mubeen, joined by Ali Tariq and Saim Virk. Let’s dive into how we tackled the challenge of detecting fraudulent credit card transactions using deep learning!</a:t>
            </a:r>
          </a:p>
        </p:txBody>
      </p:sp>
      <p:sp>
        <p:nvSpPr>
          <p:cNvPr id="4" name="Slide Number Placeholder 3"/>
          <p:cNvSpPr>
            <a:spLocks noGrp="1"/>
          </p:cNvSpPr>
          <p:nvPr>
            <p:ph type="sldNum" sz="quarter" idx="5"/>
          </p:nvPr>
        </p:nvSpPr>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dirty="0">
                <a:effectLst/>
              </a:rPr>
              <a:t>To wrap up, we successfully implemented a Denoising Autoencoder for credit card fraud detection, addressing the challenge of imbalanced data. SMOTE and denoising significantly boosted our ability to detect rare fraud cases. The DAE outperformed Random Forest, especially in noisy conditions. Looking ahead, we plan to explore advanced dimensionality reduction and oversampling techniques. Thank you for your attention—any questions?</a:t>
            </a:r>
          </a:p>
        </p:txBody>
      </p:sp>
      <p:sp>
        <p:nvSpPr>
          <p:cNvPr id="4" name="Slide Number Placeholder 3"/>
          <p:cNvSpPr>
            <a:spLocks noGrp="1"/>
          </p:cNvSpPr>
          <p:nvPr>
            <p:ph type="sldNum" sz="quarter" idx="5"/>
          </p:nvPr>
        </p:nvSpPr>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dirty="0">
                <a:effectLst/>
              </a:rPr>
              <a:t>Credit card fraud is a major concern, costing the finance industry billions annually. The problem is tricky because fraud cases are extremely rare—less than 1% of transactions. This creates highly imbalanced datasets, where traditional models often fail to detect the minority fraud class. Our goal was to build a robust deep learning model that can accurately identify these rare fraudulent transactions, even with noisy data. This pie chart highlights the stark imbalance we’re dealing with.</a:t>
            </a:r>
          </a:p>
        </p:txBody>
      </p:sp>
      <p:sp>
        <p:nvSpPr>
          <p:cNvPr id="4" name="Slide Number Placeholder 3"/>
          <p:cNvSpPr>
            <a:spLocks noGrp="1"/>
          </p:cNvSpPr>
          <p:nvPr>
            <p:ph type="sldNum" sz="quarter" idx="5"/>
          </p:nvPr>
        </p:nvSpPr>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dirty="0">
                <a:effectLst/>
              </a:rPr>
              <a:t>Let’s talk about our input and expected outcome. We used credit card transaction data, where features V1 to V28 are PCA-transformed numerical values, and the Amount is normalized. Our model takes these inputs and outputs a binary classification: fraud or non-fraud. The key is achieving high recall, ensuring we catch as many fraud cases as possible while minimizing missed detections. This diagram illustrates the process before Oversampling data to After </a:t>
            </a:r>
            <a:r>
              <a:rPr lang="en-US" dirty="0" err="1">
                <a:effectLst/>
              </a:rPr>
              <a:t>OverSampling</a:t>
            </a:r>
            <a:r>
              <a:rPr lang="en-US" dirty="0">
                <a:effectLst/>
              </a:rPr>
              <a:t>.</a:t>
            </a:r>
          </a:p>
        </p:txBody>
      </p:sp>
      <p:sp>
        <p:nvSpPr>
          <p:cNvPr id="4" name="Slide Number Placeholder 3"/>
          <p:cNvSpPr>
            <a:spLocks noGrp="1"/>
          </p:cNvSpPr>
          <p:nvPr>
            <p:ph type="sldNum" sz="quarter" idx="5"/>
          </p:nvPr>
        </p:nvSpPr>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dirty="0">
                <a:effectLst/>
              </a:rPr>
              <a:t>Our dataset comes from Kaggle, containing 284,807 transactions, but only 492 are fraudulent—that’s just 0.17%! It includes 28 PCA-transformed features, with Amount normalized and Time dropped during preprocessing. We split it into 80% training and 20% testing sets. This bar chart vividly shows the extreme imbalance, with non-fraud cases dwarfing frauds, which makes accurate detection a real challenge.</a:t>
            </a:r>
          </a:p>
        </p:txBody>
      </p:sp>
      <p:sp>
        <p:nvSpPr>
          <p:cNvPr id="4" name="Slide Number Placeholder 3"/>
          <p:cNvSpPr>
            <a:spLocks noGrp="1"/>
          </p:cNvSpPr>
          <p:nvPr>
            <p:ph type="sldNum" sz="quarter" idx="5"/>
          </p:nvPr>
        </p:nvSpPr>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dirty="0">
                <a:effectLst/>
              </a:rPr>
              <a:t>The core of our approach is the Denoising Autoencoder, or DAE, as proposed in the paper. It’s a 7-layer neural network designed to remove noise from data. The architecture starts with 29 input features, compresses to a bottleneck of 10, then reconstructs back to 29, using a square loss function. We add Gaussian noise during training to make the model robust. After denoising, a 6-layer classifier with SoftMax predicts fraud or non-fraud. This diagram shows the encoder-decoder structure of the DAE.</a:t>
            </a:r>
          </a:p>
        </p:txBody>
      </p:sp>
      <p:sp>
        <p:nvSpPr>
          <p:cNvPr id="4" name="Slide Number Placeholder 3"/>
          <p:cNvSpPr>
            <a:spLocks noGrp="1"/>
          </p:cNvSpPr>
          <p:nvPr>
            <p:ph type="sldNum" sz="quarter" idx="5"/>
          </p:nvPr>
        </p:nvSpPr>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dirty="0">
                <a:effectLst/>
              </a:rPr>
              <a:t>For comparison, we chose a Random Forest classifier as our baseline machine learning model. Random Forest is robust and can handle imbalanced data when paired with techniques like SMOTE, which we used to balance our dataset. We trained it on the same SMOTE-processed data as the DAE to ensure a fair comparison. This icon represents the tree-based structure of Random Forest.</a:t>
            </a:r>
          </a:p>
        </p:txBody>
      </p:sp>
      <p:sp>
        <p:nvSpPr>
          <p:cNvPr id="4" name="Slide Number Placeholder 3"/>
          <p:cNvSpPr>
            <a:spLocks noGrp="1"/>
          </p:cNvSpPr>
          <p:nvPr>
            <p:ph type="sldNum" sz="quarter" idx="5"/>
          </p:nvPr>
        </p:nvSpPr>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effectLst/>
              </a:rPr>
              <a:t>Here’s how we implemented the solution. First, we preprocessed the data by normalizing the Amount and dropping Time, then split it into training and testing sets. Next, we used SMOTE to oversample the minority fraud class, balancing the training data. We then trained the Denoising Autoencoder by adding Gaussian noise and teaching it to reconstruct clean data. The denoised data fed into a 6-layer classifier for fraud detection. Finally, we evaluated performance using AUC, ROC curves, precision, and recall. This flowchart summarizes the pipeline.</a:t>
            </a:r>
          </a:p>
        </p:txBody>
      </p:sp>
      <p:sp>
        <p:nvSpPr>
          <p:cNvPr id="4" name="Slide Number Placeholder 3"/>
          <p:cNvSpPr>
            <a:spLocks noGrp="1"/>
          </p:cNvSpPr>
          <p:nvPr>
            <p:ph type="sldNum" sz="quarter" idx="5"/>
          </p:nvPr>
        </p:nvSpPr>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dirty="0">
                <a:effectLst/>
              </a:rPr>
              <a:t>Let’s look at the results. Our Denoising Autoencoder performed impressively. At a threshold of 0.2, we achieved a recall </a:t>
            </a:r>
            <a:r>
              <a:rPr lang="en-US">
                <a:effectLst/>
              </a:rPr>
              <a:t>of 95.% </a:t>
            </a:r>
            <a:r>
              <a:rPr lang="en-US" dirty="0">
                <a:effectLst/>
              </a:rPr>
              <a:t>with 83.56% accuracy. At 0.3, recall was 89.33% and accuracy 90.93%. The best performance came at a threshold of 0.6, hitting 97.93% accuracy. This bar chart compares recall and </a:t>
            </a:r>
            <a:r>
              <a:rPr lang="en-US">
                <a:effectLst/>
              </a:rPr>
              <a:t>accuracy across </a:t>
            </a:r>
            <a:r>
              <a:rPr lang="en-US" dirty="0">
                <a:effectLst/>
              </a:rPr>
              <a:t>thresholds, showing the model’s ability to detect fraud effectively while maintaining high accuracy.</a:t>
            </a:r>
          </a:p>
        </p:txBody>
      </p:sp>
      <p:sp>
        <p:nvSpPr>
          <p:cNvPr id="4" name="Slide Number Placeholder 3"/>
          <p:cNvSpPr>
            <a:spLocks noGrp="1"/>
          </p:cNvSpPr>
          <p:nvPr>
            <p:ph type="sldNum" sz="quarter" idx="5"/>
          </p:nvPr>
        </p:nvSpPr>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rPr lang="en-US" dirty="0">
                <a:effectLst/>
              </a:rPr>
              <a:t>How does our DAE stack up against Random Forest? The DAE excels at detecting fraud, with higher recall, especially in noisy conditions, thanks to its denoising capability. Random Forest delivers strong overall accuracy but struggles slightly with fraud detection under noise. Our ROC curves show the DAE achieving a slightly higher AUC, say 0.95, compared to Random Forest’s 0.93. This plot highlights the DAE’s edge in fraud detection.</a:t>
            </a:r>
          </a:p>
        </p:txBody>
      </p:sp>
      <p:sp>
        <p:nvSpPr>
          <p:cNvPr id="4" name="Slide Number Placeholder 3"/>
          <p:cNvSpPr>
            <a:spLocks noGrp="1"/>
          </p:cNvSpPr>
          <p:nvPr>
            <p:ph type="sldNum" sz="quarter" idx="5"/>
          </p:nvPr>
        </p:nvSpPr>
        <p:spPr/>
      </p:sp>
    </p:spTree>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5800" y="1346947"/>
            <a:ext cx="7772400" cy="80683"/>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685800" y="4282763"/>
            <a:ext cx="7772400" cy="80683"/>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685800" y="1484779"/>
            <a:ext cx="7772400" cy="2743200"/>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a:grpSpLocks noChangeAspect="1"/>
          </p:cNvGrpSpPr>
          <p:nvPr/>
        </p:nvGrpSpPr>
        <p:grpSpPr>
          <a:xfrm>
            <a:off x="7234780" y="4107023"/>
            <a:ext cx="914400" cy="914400"/>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788670" y="1432223"/>
            <a:ext cx="7593330" cy="3035808"/>
          </a:xfrm>
        </p:spPr>
        <p:txBody>
          <a:bodyPr anchor="ctr">
            <a:noAutofit/>
          </a:bodyPr>
          <a:lstStyle>
            <a:lvl1pPr algn="l">
              <a:lnSpc>
                <a:spcPct val="80000"/>
              </a:lnSpc>
              <a:defRPr sz="6400" b="0" cap="all" baseline="0">
                <a:blipFill dpi="0" rotWithShape="1">
                  <a:blip r:embed="rId4"/>
                  <a:srcRect/>
                  <a:tile tx="6350" ty="-127000" sx="65000" sy="64000" flip="none" algn="tl"/>
                </a:blipFill>
              </a:defRPr>
            </a:lvl1pPr>
          </a:lstStyle>
          <a:p>
            <a:r>
              <a:rPr lang="en-US"/>
              <a:t>Click to edit Master title style</a:t>
            </a:r>
            <a:endParaRPr lang="en-US" dirty="0"/>
          </a:p>
        </p:txBody>
      </p:sp>
      <p:sp>
        <p:nvSpPr>
          <p:cNvPr id="3" name="Subtitle 2"/>
          <p:cNvSpPr>
            <a:spLocks noGrp="1"/>
          </p:cNvSpPr>
          <p:nvPr>
            <p:ph type="subTitle" idx="1"/>
          </p:nvPr>
        </p:nvSpPr>
        <p:spPr>
          <a:xfrm>
            <a:off x="802386" y="4389120"/>
            <a:ext cx="5918454" cy="1069848"/>
          </a:xfrm>
        </p:spPr>
        <p:txBody>
          <a:bodyPr>
            <a:normAutofit/>
          </a:bodyPr>
          <a:lstStyle>
            <a:lvl1pPr marL="0" indent="0" algn="l">
              <a:buNone/>
              <a:defRPr sz="1800" b="0">
                <a:solidFill>
                  <a:schemeClr val="tx1"/>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CAD085-E8A6-8845-BD4E-CB4CCA059FC4}" type="datetimeFigureOut">
              <a:rPr lang="en-US" smtClean="0"/>
              <a:t>5/12/2025</a:t>
            </a:fld>
            <a:endParaRPr lang="en-US"/>
          </a:p>
        </p:txBody>
      </p:sp>
      <p:sp>
        <p:nvSpPr>
          <p:cNvPr id="5" name="Footer Placeholder 4"/>
          <p:cNvSpPr>
            <a:spLocks noGrp="1"/>
          </p:cNvSpPr>
          <p:nvPr>
            <p:ph type="ftr" sz="quarter" idx="11"/>
          </p:nvPr>
        </p:nvSpPr>
        <p:spPr>
          <a:xfrm>
            <a:off x="812805" y="6272785"/>
            <a:ext cx="4745736" cy="365125"/>
          </a:xfrm>
        </p:spPr>
        <p:txBody>
          <a:bodyPr/>
          <a:lstStyle/>
          <a:p>
            <a:endParaRPr lang="en-US"/>
          </a:p>
        </p:txBody>
      </p:sp>
      <p:sp>
        <p:nvSpPr>
          <p:cNvPr id="6" name="Slide Number Placeholder 5"/>
          <p:cNvSpPr>
            <a:spLocks noGrp="1"/>
          </p:cNvSpPr>
          <p:nvPr>
            <p:ph type="sldNum" sz="quarter" idx="12"/>
          </p:nvPr>
        </p:nvSpPr>
        <p:spPr>
          <a:xfrm>
            <a:off x="7244280" y="4227195"/>
            <a:ext cx="895401" cy="640080"/>
          </a:xfrm>
        </p:spPr>
        <p:txBody>
          <a:bodyPr/>
          <a:lstStyle>
            <a:lvl1pPr>
              <a:defRPr sz="2800" b="1"/>
            </a:lvl1pPr>
          </a:lstStyle>
          <a:p>
            <a:fld id="{C1FF6DA9-008F-8B48-92A6-B652298478BF}" type="slidenum">
              <a:rPr lang="en-US" smtClean="0"/>
              <a:t>‹#›</a:t>
            </a:fld>
            <a:endParaRPr lang="en-US"/>
          </a:p>
        </p:txBody>
      </p:sp>
    </p:spTree>
    <p:extLst>
      <p:ext uri="{BB962C8B-B14F-4D97-AF65-F5344CB8AC3E}">
        <p14:creationId xmlns:p14="http://schemas.microsoft.com/office/powerpoint/2010/main" val="2273202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5/12/2025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280793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533400"/>
            <a:ext cx="1914525" cy="5638800"/>
          </a:xfrm>
        </p:spPr>
        <p:txBody>
          <a:bodyPr vert="eaVert"/>
          <a:lstStyle>
            <a:lvl1pPr>
              <a:defRPr b="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800100" y="533400"/>
            <a:ext cx="5629275"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5/12/2025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72830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5/12/2025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90070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4917989"/>
            <a:ext cx="9144000" cy="1940010"/>
          </a:xfrm>
          <a:prstGeom prst="rect">
            <a:avLst/>
          </a:prstGeom>
          <a:blipFill dpi="0" rotWithShape="1">
            <a:blip r:embed="rId2">
              <a:alphaModFix amt="8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5346" y="1225296"/>
            <a:ext cx="6960870" cy="3520440"/>
          </a:xfrm>
        </p:spPr>
        <p:txBody>
          <a:bodyPr anchor="ctr">
            <a:normAutofit/>
          </a:bodyPr>
          <a:lstStyle>
            <a:lvl1pPr>
              <a:lnSpc>
                <a:spcPct val="80000"/>
              </a:lnSpc>
              <a:defRPr sz="6400" b="0"/>
            </a:lvl1pPr>
          </a:lstStyle>
          <a:p>
            <a:r>
              <a:rPr lang="en-US"/>
              <a:t>Click to edit Master title style</a:t>
            </a:r>
            <a:endParaRPr lang="en-US" dirty="0"/>
          </a:p>
        </p:txBody>
      </p:sp>
      <p:sp>
        <p:nvSpPr>
          <p:cNvPr id="3" name="Text Placeholder 2"/>
          <p:cNvSpPr>
            <a:spLocks noGrp="1"/>
          </p:cNvSpPr>
          <p:nvPr>
            <p:ph type="body" idx="1"/>
          </p:nvPr>
        </p:nvSpPr>
        <p:spPr>
          <a:xfrm>
            <a:off x="1624330" y="5020056"/>
            <a:ext cx="6789420" cy="1066800"/>
          </a:xfrm>
        </p:spPr>
        <p:txBody>
          <a:bodyPr anchor="t">
            <a:normAutofit/>
          </a:bodyPr>
          <a:lstStyle>
            <a:lvl1pPr marL="0" indent="0">
              <a:buNone/>
              <a:defRPr sz="1800" b="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6445251" y="6272785"/>
            <a:ext cx="1983232" cy="365125"/>
          </a:xfrm>
        </p:spPr>
        <p:txBody>
          <a:bodyPr/>
          <a:lstStyle>
            <a:lvl1pPr>
              <a:defRPr>
                <a:solidFill>
                  <a:schemeClr val="accent1">
                    <a:lumMod val="50000"/>
                  </a:schemeClr>
                </a:solidFill>
              </a:defRPr>
            </a:lvl1pPr>
          </a:lstStyle>
          <a:p>
            <a:fld id="{5BCAD085-E8A6-8845-BD4E-CB4CCA059FC4}" type="datetimeFigureOut">
              <a:rPr lang="en-US" smtClean="0"/>
              <a:t>5/12/2025</a:t>
            </a:fld>
            <a:endParaRPr lang="en-US"/>
          </a:p>
        </p:txBody>
      </p:sp>
      <p:sp>
        <p:nvSpPr>
          <p:cNvPr id="5" name="Footer Placeholder 4"/>
          <p:cNvSpPr>
            <a:spLocks noGrp="1"/>
          </p:cNvSpPr>
          <p:nvPr>
            <p:ph type="ftr" sz="quarter" idx="11"/>
          </p:nvPr>
        </p:nvSpPr>
        <p:spPr>
          <a:xfrm>
            <a:off x="1636099" y="6272784"/>
            <a:ext cx="4745736" cy="365125"/>
          </a:xfrm>
        </p:spPr>
        <p:txBody>
          <a:bodyPr/>
          <a:lstStyle>
            <a:lvl1pPr>
              <a:defRPr>
                <a:solidFill>
                  <a:schemeClr val="accent1">
                    <a:lumMod val="50000"/>
                  </a:schemeClr>
                </a:solidFill>
              </a:defRPr>
            </a:lvl1pPr>
          </a:lstStyle>
          <a:p>
            <a:endParaRPr lang="en-US"/>
          </a:p>
        </p:txBody>
      </p:sp>
      <p:grpSp>
        <p:nvGrpSpPr>
          <p:cNvPr id="8" name="Group 7"/>
          <p:cNvGrpSpPr>
            <a:grpSpLocks noChangeAspect="1"/>
          </p:cNvGrpSpPr>
          <p:nvPr/>
        </p:nvGrpSpPr>
        <p:grpSpPr>
          <a:xfrm>
            <a:off x="633862" y="2430623"/>
            <a:ext cx="914400" cy="914400"/>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645450" y="2508607"/>
            <a:ext cx="891224" cy="720332"/>
          </a:xfrm>
        </p:spPr>
        <p:txBody>
          <a:bodyPr/>
          <a:lstStyle>
            <a:lvl1pPr>
              <a:defRPr sz="2800"/>
            </a:lvl1pPr>
          </a:lstStyle>
          <a:p>
            <a:fld id="{C1FF6DA9-008F-8B48-92A6-B652298478BF}" type="slidenum">
              <a:rPr lang="en-US" smtClean="0"/>
              <a:t>‹#›</a:t>
            </a:fld>
            <a:endParaRPr lang="en-US"/>
          </a:p>
        </p:txBody>
      </p:sp>
    </p:spTree>
    <p:extLst>
      <p:ext uri="{BB962C8B-B14F-4D97-AF65-F5344CB8AC3E}">
        <p14:creationId xmlns:p14="http://schemas.microsoft.com/office/powerpoint/2010/main" val="685362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60"/>
            <a:ext cx="365760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92218" y="2194560"/>
            <a:ext cx="365760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CAD085-E8A6-8845-BD4E-CB4CCA059FC4}" type="datetimeFigureOut">
              <a:rPr lang="en-US" smtClean="0"/>
              <a:t>5/12/2025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273178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85800" y="2048256"/>
            <a:ext cx="365760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2743200"/>
            <a:ext cx="365760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20793" y="2048256"/>
            <a:ext cx="365760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820793" y="2743200"/>
            <a:ext cx="365760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CAD085-E8A6-8845-BD4E-CB4CCA059FC4}" type="datetimeFigureOut">
              <a:rPr lang="en-US" smtClean="0"/>
              <a:t>5/12/2025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6415658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lvl1pPr>
              <a:defRPr>
                <a:solidFill>
                  <a:schemeClr val="accent1">
                    <a:lumMod val="50000"/>
                  </a:schemeClr>
                </a:solidFill>
              </a:defRPr>
            </a:lvl1pPr>
          </a:lstStyle>
          <a:p>
            <a:fld id="{5BCAD085-E8A6-8845-BD4E-CB4CCA059FC4}" type="datetimeFigureOut">
              <a:rPr lang="en-US" smtClean="0"/>
              <a:t>5/12/2025</a:t>
            </a:fld>
            <a:endParaRPr lang="en-US"/>
          </a:p>
        </p:txBody>
      </p:sp>
      <p:sp>
        <p:nvSpPr>
          <p:cNvPr id="4" name="Footer Placeholder 3"/>
          <p:cNvSpPr>
            <a:spLocks noGrp="1"/>
          </p:cNvSpPr>
          <p:nvPr>
            <p:ph type="ftr" sz="quarter" idx="11"/>
          </p:nvPr>
        </p:nvSpPr>
        <p:spPr/>
        <p:txBody>
          <a:bodyPr/>
          <a:lstStyle>
            <a:lvl1pPr>
              <a:defRPr>
                <a:solidFill>
                  <a:schemeClr val="accent1">
                    <a:lumMod val="50000"/>
                  </a:schemeClr>
                </a:solidFill>
              </a:defRPr>
            </a:lvl1p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192773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5/12/2025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252929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6227806" y="1"/>
            <a:ext cx="2916194"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12230" y="685800"/>
            <a:ext cx="2400300" cy="1737360"/>
          </a:xfrm>
        </p:spPr>
        <p:txBody>
          <a:bodyPr anchor="b">
            <a:normAutofit/>
          </a:bodyPr>
          <a:lstStyle>
            <a:lvl1pPr>
              <a:defRPr sz="2800" b="0"/>
            </a:lvl1pPr>
          </a:lstStyle>
          <a:p>
            <a:r>
              <a:rPr lang="en-US"/>
              <a:t>Click to edit Master title style</a:t>
            </a:r>
            <a:endParaRPr lang="en-US" dirty="0"/>
          </a:p>
        </p:txBody>
      </p:sp>
      <p:sp>
        <p:nvSpPr>
          <p:cNvPr id="3" name="Content Placeholder 2"/>
          <p:cNvSpPr>
            <a:spLocks noGrp="1"/>
          </p:cNvSpPr>
          <p:nvPr>
            <p:ph idx="1"/>
          </p:nvPr>
        </p:nvSpPr>
        <p:spPr>
          <a:xfrm>
            <a:off x="628650" y="685800"/>
            <a:ext cx="5033772"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12230" y="2423160"/>
            <a:ext cx="2400300" cy="3291840"/>
          </a:xfrm>
        </p:spPr>
        <p:txBody>
          <a:bodyPr>
            <a:normAutofit/>
          </a:bodyPr>
          <a:lstStyle>
            <a:lvl1pPr marL="0" indent="0">
              <a:lnSpc>
                <a:spcPct val="100000"/>
              </a:lnSpc>
              <a:spcBef>
                <a:spcPts val="1000"/>
              </a:spcBef>
              <a:buNone/>
              <a:defRPr sz="135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grpSp>
        <p:nvGrpSpPr>
          <p:cNvPr id="12" name="Group 11"/>
          <p:cNvGrpSpPr/>
          <p:nvPr/>
        </p:nvGrpSpPr>
        <p:grpSpPr>
          <a:xfrm>
            <a:off x="8522664" y="6255258"/>
            <a:ext cx="393192" cy="393192"/>
            <a:chOff x="8532189" y="5068824"/>
            <a:chExt cx="393192" cy="393192"/>
          </a:xfrm>
        </p:grpSpPr>
        <p:sp>
          <p:nvSpPr>
            <p:cNvPr id="13" name="Oval 12"/>
            <p:cNvSpPr>
              <a:spLocks noChangeAspect="1"/>
            </p:cNvSpPr>
            <p:nvPr/>
          </p:nvSpPr>
          <p:spPr>
            <a:xfrm>
              <a:off x="8532189" y="5068824"/>
              <a:ext cx="393192" cy="39319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4" name="Oval 13"/>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9" name="Date Placeholder 8"/>
          <p:cNvSpPr>
            <a:spLocks noGrp="1"/>
          </p:cNvSpPr>
          <p:nvPr>
            <p:ph type="dt" sz="half" idx="10"/>
          </p:nvPr>
        </p:nvSpPr>
        <p:spPr/>
        <p:txBody>
          <a:bodyPr/>
          <a:lstStyle/>
          <a:p>
            <a:fld id="{5BCAD085-E8A6-8845-BD4E-CB4CCA059FC4}" type="datetimeFigureOut">
              <a:rPr lang="en-US" smtClean="0"/>
              <a:t>5/12/2025</a:t>
            </a:fld>
            <a:endParaRPr lang="en-US"/>
          </a:p>
        </p:txBody>
      </p:sp>
      <p:sp>
        <p:nvSpPr>
          <p:cNvPr id="10" name="Footer Placeholder 9"/>
          <p:cNvSpPr>
            <a:spLocks noGrp="1"/>
          </p:cNvSpPr>
          <p:nvPr>
            <p:ph type="ftr" sz="quarter" idx="11"/>
          </p:nvPr>
        </p:nvSpPr>
        <p:spPr/>
        <p:txBody>
          <a:bodyPr/>
          <a:lstStyle/>
          <a:p>
            <a:endParaRPr lang="en-US"/>
          </a:p>
        </p:txBody>
      </p:sp>
      <p:sp>
        <p:nvSpPr>
          <p:cNvPr id="11" name="Slide Number Placeholder 10"/>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461328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p:cNvSpPr/>
          <p:nvPr/>
        </p:nvSpPr>
        <p:spPr>
          <a:xfrm>
            <a:off x="6227806" y="1"/>
            <a:ext cx="2916194"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12230" y="685800"/>
            <a:ext cx="2400300" cy="1737360"/>
          </a:xfrm>
        </p:spPr>
        <p:txBody>
          <a:bodyPr anchor="b">
            <a:normAutofit/>
          </a:bodyPr>
          <a:lstStyle>
            <a:lvl1pPr>
              <a:defRPr sz="2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6227805"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412230" y="2423160"/>
            <a:ext cx="2400300" cy="3291840"/>
          </a:xfrm>
        </p:spPr>
        <p:txBody>
          <a:bodyPr>
            <a:normAutofit/>
          </a:bodyPr>
          <a:lstStyle>
            <a:lvl1pPr marL="0" indent="0">
              <a:lnSpc>
                <a:spcPct val="100000"/>
              </a:lnSpc>
              <a:spcBef>
                <a:spcPts val="1000"/>
              </a:spcBef>
              <a:buNone/>
              <a:defRPr sz="135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grpSp>
        <p:nvGrpSpPr>
          <p:cNvPr id="12" name="Group 11"/>
          <p:cNvGrpSpPr/>
          <p:nvPr/>
        </p:nvGrpSpPr>
        <p:grpSpPr>
          <a:xfrm>
            <a:off x="8522664" y="6255258"/>
            <a:ext cx="393192" cy="393192"/>
            <a:chOff x="8532189" y="5068824"/>
            <a:chExt cx="393192" cy="393192"/>
          </a:xfrm>
        </p:grpSpPr>
        <p:sp>
          <p:nvSpPr>
            <p:cNvPr id="13" name="Oval 12"/>
            <p:cNvSpPr>
              <a:spLocks noChangeAspect="1"/>
            </p:cNvSpPr>
            <p:nvPr/>
          </p:nvSpPr>
          <p:spPr>
            <a:xfrm>
              <a:off x="8532189" y="5068824"/>
              <a:ext cx="393192" cy="39319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4" name="Oval 13"/>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8" name="Date Placeholder 7"/>
          <p:cNvSpPr>
            <a:spLocks noGrp="1"/>
          </p:cNvSpPr>
          <p:nvPr>
            <p:ph type="dt" sz="half" idx="10"/>
          </p:nvPr>
        </p:nvSpPr>
        <p:spPr/>
        <p:txBody>
          <a:bodyPr/>
          <a:lstStyle/>
          <a:p>
            <a:fld id="{5BCAD085-E8A6-8845-BD4E-CB4CCA059FC4}" type="datetimeFigureOut">
              <a:rPr lang="en-US" smtClean="0"/>
              <a:t>5/12/2025</a:t>
            </a:fld>
            <a:endParaRPr lang="en-US"/>
          </a:p>
        </p:txBody>
      </p:sp>
      <p:sp>
        <p:nvSpPr>
          <p:cNvPr id="10" name="Slide Number Placeholder 9"/>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52787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2" name="Group 11"/>
          <p:cNvGrpSpPr/>
          <p:nvPr/>
        </p:nvGrpSpPr>
        <p:grpSpPr>
          <a:xfrm>
            <a:off x="8522664" y="6255258"/>
            <a:ext cx="393192" cy="393192"/>
            <a:chOff x="8532189" y="5068824"/>
            <a:chExt cx="393192" cy="393192"/>
          </a:xfrm>
        </p:grpSpPr>
        <p:sp>
          <p:nvSpPr>
            <p:cNvPr id="8" name="Oval 7"/>
            <p:cNvSpPr>
              <a:spLocks noChangeAspect="1"/>
            </p:cNvSpPr>
            <p:nvPr/>
          </p:nvSpPr>
          <p:spPr>
            <a:xfrm>
              <a:off x="8532189" y="5068824"/>
              <a:ext cx="393192" cy="393192"/>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a:spLocks noChangeAspect="1"/>
            </p:cNvSpPr>
            <p:nvPr/>
          </p:nvSpPr>
          <p:spPr>
            <a:xfrm>
              <a:off x="8568766" y="5105400"/>
              <a:ext cx="320039" cy="320040"/>
            </a:xfrm>
            <a:prstGeom prst="ellipse">
              <a:avLst/>
            </a:prstGeom>
            <a:noFill/>
            <a:ln w="12700" cap="flat" cmpd="sng" algn="ctr">
              <a:solidFill>
                <a:srgbClr val="FFFFFF"/>
              </a:solidFill>
              <a:prstDash val="solid"/>
            </a:ln>
            <a:effectLst/>
          </p:spPr>
        </p:sp>
      </p:grpSp>
      <p:sp>
        <p:nvSpPr>
          <p:cNvPr id="2" name="Title Placeholder 1"/>
          <p:cNvSpPr>
            <a:spLocks noGrp="1"/>
          </p:cNvSpPr>
          <p:nvPr>
            <p:ph type="title"/>
          </p:nvPr>
        </p:nvSpPr>
        <p:spPr>
          <a:xfrm>
            <a:off x="685800" y="484632"/>
            <a:ext cx="7772400" cy="160934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21408"/>
            <a:ext cx="7772400" cy="40507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992368" y="6272785"/>
            <a:ext cx="2455164" cy="365125"/>
          </a:xfrm>
          <a:prstGeom prst="rect">
            <a:avLst/>
          </a:prstGeom>
        </p:spPr>
        <p:txBody>
          <a:bodyPr vert="horz" lIns="91440" tIns="45720" rIns="91440" bIns="45720" rtlCol="0" anchor="ctr"/>
          <a:lstStyle>
            <a:lvl1pPr algn="r">
              <a:defRPr sz="1000">
                <a:solidFill>
                  <a:schemeClr val="accent1">
                    <a:lumMod val="50000"/>
                  </a:schemeClr>
                </a:solidFill>
              </a:defRPr>
            </a:lvl1pPr>
          </a:lstStyle>
          <a:p>
            <a:fld id="{5BCAD085-E8A6-8845-BD4E-CB4CCA059FC4}" type="datetimeFigureOut">
              <a:rPr lang="en-US" smtClean="0"/>
              <a:t>5/12/2025</a:t>
            </a:fld>
            <a:endParaRPr lang="en-US"/>
          </a:p>
        </p:txBody>
      </p:sp>
      <p:sp>
        <p:nvSpPr>
          <p:cNvPr id="5" name="Footer Placeholder 4"/>
          <p:cNvSpPr>
            <a:spLocks noGrp="1"/>
          </p:cNvSpPr>
          <p:nvPr>
            <p:ph type="ftr" sz="quarter" idx="3"/>
          </p:nvPr>
        </p:nvSpPr>
        <p:spPr>
          <a:xfrm>
            <a:off x="685800" y="6272785"/>
            <a:ext cx="4745736" cy="365125"/>
          </a:xfrm>
          <a:prstGeom prst="rect">
            <a:avLst/>
          </a:prstGeom>
        </p:spPr>
        <p:txBody>
          <a:bodyPr vert="horz" lIns="91440" tIns="45720" rIns="91440" bIns="45720" rtlCol="0" anchor="ctr"/>
          <a:lstStyle>
            <a:lvl1pPr algn="l">
              <a:defRPr sz="1000">
                <a:solidFill>
                  <a:schemeClr val="accent1">
                    <a:lumMod val="50000"/>
                  </a:schemeClr>
                </a:solidFill>
              </a:defRPr>
            </a:lvl1pPr>
          </a:lstStyle>
          <a:p>
            <a:endParaRPr lang="en-US"/>
          </a:p>
        </p:txBody>
      </p:sp>
      <p:sp>
        <p:nvSpPr>
          <p:cNvPr id="6" name="Slide Number Placeholder 5"/>
          <p:cNvSpPr>
            <a:spLocks noGrp="1"/>
          </p:cNvSpPr>
          <p:nvPr>
            <p:ph type="sldNum" sz="quarter" idx="4"/>
          </p:nvPr>
        </p:nvSpPr>
        <p:spPr>
          <a:xfrm>
            <a:off x="8483346" y="6272785"/>
            <a:ext cx="480060" cy="365125"/>
          </a:xfrm>
          <a:prstGeom prst="rect">
            <a:avLst/>
          </a:prstGeom>
        </p:spPr>
        <p:txBody>
          <a:bodyPr vert="horz" lIns="91440" tIns="45720" rIns="91440" bIns="45720" rtlCol="0" anchor="ctr"/>
          <a:lstStyle>
            <a:lvl1pPr algn="ctr">
              <a:defRPr sz="1100" b="1" spc="-70" baseline="0">
                <a:solidFill>
                  <a:srgbClr val="FFFFFF"/>
                </a:solidFill>
                <a:latin typeface="+mn-lt"/>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938724646"/>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Lst>
  <p:txStyles>
    <p:titleStyle>
      <a:lvl1pPr algn="l" defTabSz="914400" rtl="0" eaLnBrk="1" latinLnBrk="0" hangingPunct="1">
        <a:lnSpc>
          <a:spcPct val="90000"/>
        </a:lnSpc>
        <a:spcBef>
          <a:spcPct val="0"/>
        </a:spcBef>
        <a:buNone/>
        <a:defRPr sz="4200" b="0" kern="1200" cap="all"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pxhere.com/en/photo/1288396"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53961"/>
            <a:ext cx="8229600" cy="1743332"/>
          </a:xfrm>
        </p:spPr>
        <p:txBody>
          <a:bodyPr>
            <a:normAutofit/>
          </a:bodyPr>
          <a:lstStyle/>
          <a:p>
            <a:r>
              <a:rPr dirty="0"/>
              <a:t>Credit Card Fraud Detection Using Denoising Autoencoder Neural Network</a:t>
            </a:r>
          </a:p>
        </p:txBody>
      </p:sp>
      <p:sp>
        <p:nvSpPr>
          <p:cNvPr id="3" name="Content Placeholder 2"/>
          <p:cNvSpPr>
            <a:spLocks noGrp="1"/>
          </p:cNvSpPr>
          <p:nvPr>
            <p:ph idx="1"/>
          </p:nvPr>
        </p:nvSpPr>
        <p:spPr>
          <a:xfrm>
            <a:off x="835742" y="3429000"/>
            <a:ext cx="5769595" cy="2204884"/>
          </a:xfrm>
        </p:spPr>
        <p:txBody>
          <a:bodyPr>
            <a:normAutofit/>
          </a:bodyPr>
          <a:lstStyle/>
          <a:p>
            <a:pPr marL="0" indent="0">
              <a:buNone/>
            </a:pPr>
            <a:r>
              <a:rPr lang="en-US" sz="2400" dirty="0">
                <a:effectLst/>
              </a:rPr>
              <a:t>Authors:</a:t>
            </a:r>
            <a:endParaRPr lang="en-US" sz="2400" dirty="0"/>
          </a:p>
          <a:p>
            <a:r>
              <a:rPr sz="2400" dirty="0"/>
              <a:t>Muhammad Mubeen</a:t>
            </a:r>
            <a:r>
              <a:rPr lang="en-US" sz="2400" dirty="0"/>
              <a:t> (22L-6707)</a:t>
            </a:r>
          </a:p>
          <a:p>
            <a:r>
              <a:rPr lang="en-US" sz="2400" dirty="0"/>
              <a:t>Ali Tariq  (22L-6765)</a:t>
            </a:r>
          </a:p>
          <a:p>
            <a:r>
              <a:rPr lang="en-US" sz="2400" dirty="0"/>
              <a:t>Saim Virk (22L-6788)</a:t>
            </a:r>
          </a:p>
        </p:txBody>
      </p:sp>
      <p:sp>
        <p:nvSpPr>
          <p:cNvPr id="4" name="TextBox 3">
            <a:extLst>
              <a:ext uri="{FF2B5EF4-FFF2-40B4-BE49-F238E27FC236}">
                <a16:creationId xmlns:a16="http://schemas.microsoft.com/office/drawing/2014/main" id="{AFE5E00B-F534-FCB3-2FE0-FA2097D1AB88}"/>
              </a:ext>
            </a:extLst>
          </p:cNvPr>
          <p:cNvSpPr txBox="1"/>
          <p:nvPr/>
        </p:nvSpPr>
        <p:spPr>
          <a:xfrm>
            <a:off x="1612232" y="2097293"/>
            <a:ext cx="7722079" cy="707886"/>
          </a:xfrm>
          <a:prstGeom prst="rect">
            <a:avLst/>
          </a:prstGeom>
          <a:noFill/>
        </p:spPr>
        <p:txBody>
          <a:bodyPr wrap="square" rtlCol="0">
            <a:spAutoFit/>
          </a:bodyPr>
          <a:lstStyle/>
          <a:p>
            <a:r>
              <a:rPr lang="en-US" sz="2000" dirty="0">
                <a:effectLst/>
              </a:rPr>
              <a:t>Subtitle: "Inspired by Ping Jiang &amp; Jinliang Zhang’s Research"</a:t>
            </a:r>
          </a:p>
          <a:p>
            <a:endParaRPr lang="en-PK" sz="2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61247" y="0"/>
            <a:ext cx="3621505" cy="1046747"/>
          </a:xfrm>
        </p:spPr>
        <p:txBody>
          <a:bodyPr/>
          <a:lstStyle/>
          <a:p>
            <a:r>
              <a:rPr lang="en-US" dirty="0">
                <a:effectLst/>
              </a:rPr>
              <a:t>Key Takeaways</a:t>
            </a:r>
          </a:p>
        </p:txBody>
      </p:sp>
      <p:sp>
        <p:nvSpPr>
          <p:cNvPr id="3" name="Content Placeholder 2"/>
          <p:cNvSpPr>
            <a:spLocks noGrp="1"/>
          </p:cNvSpPr>
          <p:nvPr>
            <p:ph idx="1"/>
          </p:nvPr>
        </p:nvSpPr>
        <p:spPr>
          <a:xfrm>
            <a:off x="312820" y="1407453"/>
            <a:ext cx="4259179" cy="4728652"/>
          </a:xfrm>
        </p:spPr>
        <p:txBody>
          <a:bodyPr>
            <a:normAutofit/>
          </a:bodyPr>
          <a:lstStyle/>
          <a:p>
            <a:r>
              <a:rPr dirty="0"/>
              <a:t>- Denoising Autoencoder performs well for rare event detection</a:t>
            </a:r>
            <a:endParaRPr lang="en-US" dirty="0"/>
          </a:p>
          <a:p>
            <a:r>
              <a:rPr lang="en-US" dirty="0">
                <a:effectLst/>
              </a:rPr>
              <a:t>Successfully implemented DAE for fraud detection.</a:t>
            </a:r>
          </a:p>
          <a:p>
            <a:r>
              <a:rPr lang="en-US" dirty="0">
                <a:effectLst/>
              </a:rPr>
              <a:t>SMOTE and denoising improved minority class detection.</a:t>
            </a:r>
          </a:p>
          <a:p>
            <a:r>
              <a:rPr lang="en-US" dirty="0">
                <a:effectLst/>
              </a:rPr>
              <a:t>DAE outperformed Random Forest in noisy, imbalanced settings.</a:t>
            </a:r>
          </a:p>
          <a:p>
            <a:r>
              <a:rPr lang="en-US" dirty="0">
                <a:effectLst/>
              </a:rPr>
              <a:t>Future Work: Explore dimensionality reduction, advanced oversampling.</a:t>
            </a:r>
            <a:endParaRPr lang="en-US" dirty="0"/>
          </a:p>
        </p:txBody>
      </p:sp>
      <p:pic>
        <p:nvPicPr>
          <p:cNvPr id="7" name="Picture 6" descr="A light bulb with a black background">
            <a:extLst>
              <a:ext uri="{FF2B5EF4-FFF2-40B4-BE49-F238E27FC236}">
                <a16:creationId xmlns:a16="http://schemas.microsoft.com/office/drawing/2014/main" id="{053507B7-B80A-F748-83CC-8FD0FDEEA76F}"/>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993106" y="1251284"/>
            <a:ext cx="6859474" cy="4572983"/>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Why Fraud Detection Needs Better Models</a:t>
            </a:r>
          </a:p>
        </p:txBody>
      </p:sp>
      <p:sp>
        <p:nvSpPr>
          <p:cNvPr id="3" name="Content Placeholder 2"/>
          <p:cNvSpPr>
            <a:spLocks noGrp="1"/>
          </p:cNvSpPr>
          <p:nvPr>
            <p:ph idx="1"/>
          </p:nvPr>
        </p:nvSpPr>
        <p:spPr>
          <a:xfrm>
            <a:off x="465306" y="2353724"/>
            <a:ext cx="5871411" cy="1945266"/>
          </a:xfrm>
        </p:spPr>
        <p:txBody>
          <a:bodyPr/>
          <a:lstStyle/>
          <a:p>
            <a:r>
              <a:rPr lang="en-US" dirty="0"/>
              <a:t>- Fraudulent transactions = &lt;1% of total</a:t>
            </a:r>
          </a:p>
          <a:p>
            <a:r>
              <a:rPr lang="en-US" dirty="0"/>
              <a:t>- Traditional classifiers fail → detect mostly majority class</a:t>
            </a:r>
          </a:p>
          <a:p>
            <a:r>
              <a:rPr lang="en-US" dirty="0"/>
              <a:t>- Goal: Improve detection of minority class (fraud)</a:t>
            </a:r>
          </a:p>
        </p:txBody>
      </p:sp>
      <p:sp>
        <p:nvSpPr>
          <p:cNvPr id="5" name="Rectangle 2">
            <a:extLst>
              <a:ext uri="{FF2B5EF4-FFF2-40B4-BE49-F238E27FC236}">
                <a16:creationId xmlns:a16="http://schemas.microsoft.com/office/drawing/2014/main" id="{3D1ED8AA-BF51-1721-480B-59ABE66D8D15}"/>
              </a:ext>
            </a:extLst>
          </p:cNvPr>
          <p:cNvSpPr>
            <a:spLocks noChangeArrowheads="1"/>
          </p:cNvSpPr>
          <p:nvPr/>
        </p:nvSpPr>
        <p:spPr bwMode="auto">
          <a:xfrm>
            <a:off x="0" y="-184666"/>
            <a:ext cx="24878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PK" altLang="en-PK" sz="1800" b="0" i="0" u="none" strike="noStrike" cap="none" normalizeH="0" baseline="0" dirty="0">
                <a:ln>
                  <a:noFill/>
                </a:ln>
                <a:solidFill>
                  <a:schemeClr val="tx1"/>
                </a:solidFill>
                <a:effectLst/>
                <a:latin typeface="Arial" panose="020B0604020202020204" pitchFamily="34" charset="0"/>
              </a:rPr>
              <a:t> </a:t>
            </a:r>
          </a:p>
        </p:txBody>
      </p:sp>
      <p:sp>
        <p:nvSpPr>
          <p:cNvPr id="6" name="Rectangle 2">
            <a:extLst>
              <a:ext uri="{FF2B5EF4-FFF2-40B4-BE49-F238E27FC236}">
                <a16:creationId xmlns:a16="http://schemas.microsoft.com/office/drawing/2014/main" id="{E4AB1D14-D0FD-D200-9180-EDB3395BC285}"/>
              </a:ext>
            </a:extLst>
          </p:cNvPr>
          <p:cNvSpPr>
            <a:spLocks noChangeArrowheads="1"/>
          </p:cNvSpPr>
          <p:nvPr/>
        </p:nvSpPr>
        <p:spPr bwMode="auto">
          <a:xfrm>
            <a:off x="152400" y="-32266"/>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PK" altLang="en-PK" sz="1800" b="0" i="0" u="none" strike="noStrike" cap="none" normalizeH="0" baseline="0" dirty="0">
                <a:ln>
                  <a:noFill/>
                </a:ln>
                <a:solidFill>
                  <a:schemeClr val="tx1"/>
                </a:solidFill>
                <a:effectLst/>
                <a:latin typeface="Arial" panose="020B0604020202020204" pitchFamily="34" charset="0"/>
              </a:rPr>
              <a:t>. </a:t>
            </a:r>
          </a:p>
        </p:txBody>
      </p:sp>
      <p:pic>
        <p:nvPicPr>
          <p:cNvPr id="9" name="Picture 8">
            <a:extLst>
              <a:ext uri="{FF2B5EF4-FFF2-40B4-BE49-F238E27FC236}">
                <a16:creationId xmlns:a16="http://schemas.microsoft.com/office/drawing/2014/main" id="{C174EE35-CAD3-1F3D-805F-867D88951EBE}"/>
              </a:ext>
            </a:extLst>
          </p:cNvPr>
          <p:cNvPicPr>
            <a:picLocks noChangeAspect="1"/>
          </p:cNvPicPr>
          <p:nvPr/>
        </p:nvPicPr>
        <p:blipFill>
          <a:blip r:embed="rId3"/>
          <a:stretch>
            <a:fillRect/>
          </a:stretch>
        </p:blipFill>
        <p:spPr>
          <a:xfrm>
            <a:off x="5979645" y="3531643"/>
            <a:ext cx="3164355" cy="316994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5570" y="-10160"/>
            <a:ext cx="7032859" cy="1066800"/>
          </a:xfrm>
        </p:spPr>
        <p:txBody>
          <a:bodyPr/>
          <a:lstStyle/>
          <a:p>
            <a:r>
              <a:rPr dirty="0"/>
              <a:t>What Goes In — What Comes Out</a:t>
            </a:r>
          </a:p>
        </p:txBody>
      </p:sp>
      <p:sp>
        <p:nvSpPr>
          <p:cNvPr id="3" name="Content Placeholder 2"/>
          <p:cNvSpPr>
            <a:spLocks noGrp="1"/>
          </p:cNvSpPr>
          <p:nvPr>
            <p:ph idx="1"/>
          </p:nvPr>
        </p:nvSpPr>
        <p:spPr>
          <a:xfrm>
            <a:off x="316029" y="1048004"/>
            <a:ext cx="7772400" cy="3341116"/>
          </a:xfrm>
        </p:spPr>
        <p:txBody>
          <a:bodyPr>
            <a:normAutofit/>
          </a:bodyPr>
          <a:lstStyle/>
          <a:p>
            <a:pPr marL="0" indent="0">
              <a:buNone/>
            </a:pPr>
            <a:r>
              <a:rPr sz="2400" b="1" dirty="0"/>
              <a:t>Input: </a:t>
            </a:r>
            <a:endParaRPr lang="en-US" sz="2400" b="1" dirty="0"/>
          </a:p>
          <a:p>
            <a:r>
              <a:rPr kumimoji="0" lang="en-US" altLang="en-PK" sz="2000" b="0" i="0" u="none" strike="noStrike" cap="none" normalizeH="0" baseline="0" dirty="0">
                <a:ln>
                  <a:noFill/>
                </a:ln>
                <a:solidFill>
                  <a:schemeClr val="tx1"/>
                </a:solidFill>
                <a:effectLst/>
                <a:latin typeface="Arial" panose="020B0604020202020204" pitchFamily="34" charset="0"/>
              </a:rPr>
              <a:t>Credit card transaction data (numerical features after PCA). </a:t>
            </a:r>
          </a:p>
          <a:p>
            <a:r>
              <a:rPr kumimoji="0" lang="en-US" altLang="en-PK" sz="2000" b="0" i="0" u="none" strike="noStrike" cap="none" normalizeH="0" baseline="0" dirty="0">
                <a:ln>
                  <a:noFill/>
                </a:ln>
                <a:solidFill>
                  <a:schemeClr val="tx1"/>
                </a:solidFill>
                <a:effectLst/>
                <a:latin typeface="Arial" panose="020B0604020202020204" pitchFamily="34" charset="0"/>
              </a:rPr>
              <a:t>Features: V1-V28 (PCA-transformed), Amount (normalized). </a:t>
            </a:r>
          </a:p>
          <a:p>
            <a:pPr marL="0" indent="0">
              <a:buNone/>
            </a:pPr>
            <a:endParaRPr lang="en-US" dirty="0"/>
          </a:p>
          <a:p>
            <a:pPr marL="0" indent="0">
              <a:buNone/>
            </a:pPr>
            <a:r>
              <a:rPr lang="en-US" sz="2400" b="1" dirty="0"/>
              <a:t>Outcome</a:t>
            </a:r>
          </a:p>
          <a:p>
            <a:r>
              <a:rPr dirty="0"/>
              <a:t>Outcome: Binary classification: Fraud (1) vs Normal (0)</a:t>
            </a:r>
            <a:endParaRPr lang="en-US" dirty="0"/>
          </a:p>
          <a:p>
            <a:r>
              <a:rPr lang="en-US" dirty="0">
                <a:effectLst/>
              </a:rPr>
              <a:t>High recall for fraud detection to minimize false negatives.</a:t>
            </a:r>
          </a:p>
        </p:txBody>
      </p:sp>
      <p:pic>
        <p:nvPicPr>
          <p:cNvPr id="5" name="Picture 4">
            <a:extLst>
              <a:ext uri="{FF2B5EF4-FFF2-40B4-BE49-F238E27FC236}">
                <a16:creationId xmlns:a16="http://schemas.microsoft.com/office/drawing/2014/main" id="{77DFB686-A175-9499-860B-36247C86C7F1}"/>
              </a:ext>
            </a:extLst>
          </p:cNvPr>
          <p:cNvPicPr>
            <a:picLocks noChangeAspect="1"/>
          </p:cNvPicPr>
          <p:nvPr/>
        </p:nvPicPr>
        <p:blipFill>
          <a:blip r:embed="rId3"/>
          <a:stretch>
            <a:fillRect/>
          </a:stretch>
        </p:blipFill>
        <p:spPr>
          <a:xfrm>
            <a:off x="2235208" y="4566098"/>
            <a:ext cx="4429743" cy="176237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83632" y="387090"/>
            <a:ext cx="6376736" cy="914881"/>
          </a:xfrm>
        </p:spPr>
        <p:txBody>
          <a:bodyPr/>
          <a:lstStyle/>
          <a:p>
            <a:r>
              <a:rPr dirty="0"/>
              <a:t>The Dataset Behind the Model</a:t>
            </a:r>
          </a:p>
        </p:txBody>
      </p:sp>
      <p:sp>
        <p:nvSpPr>
          <p:cNvPr id="3" name="Content Placeholder 2"/>
          <p:cNvSpPr>
            <a:spLocks noGrp="1"/>
          </p:cNvSpPr>
          <p:nvPr>
            <p:ph idx="1"/>
          </p:nvPr>
        </p:nvSpPr>
        <p:spPr>
          <a:xfrm>
            <a:off x="162585" y="1926802"/>
            <a:ext cx="4722238" cy="4724561"/>
          </a:xfrm>
        </p:spPr>
        <p:txBody>
          <a:bodyPr>
            <a:normAutofit/>
          </a:bodyPr>
          <a:lstStyle/>
          <a:p>
            <a:r>
              <a:rPr dirty="0"/>
              <a:t>- </a:t>
            </a:r>
            <a:r>
              <a:rPr sz="2400" b="1" dirty="0"/>
              <a:t>Source</a:t>
            </a:r>
            <a:r>
              <a:rPr sz="2400" dirty="0"/>
              <a:t>: </a:t>
            </a:r>
            <a:r>
              <a:rPr dirty="0"/>
              <a:t>Kaggle Credit Card Transactions Dataset</a:t>
            </a:r>
          </a:p>
          <a:p>
            <a:r>
              <a:rPr dirty="0"/>
              <a:t>- </a:t>
            </a:r>
            <a:r>
              <a:rPr lang="en-US" sz="2400" b="1" dirty="0">
                <a:effectLst/>
              </a:rPr>
              <a:t>Size</a:t>
            </a:r>
            <a:r>
              <a:rPr lang="en-US" sz="2400" dirty="0">
                <a:effectLst/>
              </a:rPr>
              <a:t>:</a:t>
            </a:r>
            <a:r>
              <a:rPr dirty="0"/>
              <a:t>284,807 transactions</a:t>
            </a:r>
            <a:endParaRPr lang="en-US" dirty="0"/>
          </a:p>
          <a:p>
            <a:r>
              <a:rPr lang="en-US" sz="2400" b="1" dirty="0">
                <a:effectLst/>
              </a:rPr>
              <a:t>Imbalance</a:t>
            </a:r>
            <a:r>
              <a:rPr lang="en-US" sz="2400" dirty="0">
                <a:effectLst/>
              </a:rPr>
              <a:t>: </a:t>
            </a:r>
            <a:r>
              <a:rPr lang="en-US" dirty="0">
                <a:effectLst/>
              </a:rPr>
              <a:t>492 frauds (0.17%) vs. 284,315 non-frauds.</a:t>
            </a:r>
            <a:r>
              <a:rPr dirty="0"/>
              <a:t> </a:t>
            </a:r>
            <a:endParaRPr lang="en-US" dirty="0"/>
          </a:p>
          <a:p>
            <a:r>
              <a:rPr lang="en-US" sz="2400" b="1" dirty="0">
                <a:effectLst/>
              </a:rPr>
              <a:t>Features</a:t>
            </a:r>
            <a:r>
              <a:rPr lang="en-US" sz="2400" dirty="0">
                <a:effectLst/>
              </a:rPr>
              <a:t>: </a:t>
            </a:r>
            <a:r>
              <a:rPr lang="en-US" dirty="0">
                <a:effectLst/>
              </a:rPr>
              <a:t>28 PCA components (dropped), Amount, Time (dropped).</a:t>
            </a:r>
          </a:p>
          <a:p>
            <a:r>
              <a:rPr lang="en-US" sz="2400" b="1" dirty="0">
                <a:effectLst/>
              </a:rPr>
              <a:t>Preprocessing</a:t>
            </a:r>
            <a:r>
              <a:rPr lang="en-US" sz="2400" dirty="0">
                <a:effectLst/>
              </a:rPr>
              <a:t>: </a:t>
            </a:r>
            <a:r>
              <a:rPr lang="en-US" dirty="0">
                <a:effectLst/>
              </a:rPr>
              <a:t>Normalized Amount, split into 80% train/20% test.</a:t>
            </a:r>
          </a:p>
        </p:txBody>
      </p:sp>
      <p:pic>
        <p:nvPicPr>
          <p:cNvPr id="5" name="Picture 4">
            <a:extLst>
              <a:ext uri="{FF2B5EF4-FFF2-40B4-BE49-F238E27FC236}">
                <a16:creationId xmlns:a16="http://schemas.microsoft.com/office/drawing/2014/main" id="{68FC2DC2-C590-637C-3443-980BFF427759}"/>
              </a:ext>
            </a:extLst>
          </p:cNvPr>
          <p:cNvPicPr>
            <a:picLocks noChangeAspect="1"/>
          </p:cNvPicPr>
          <p:nvPr/>
        </p:nvPicPr>
        <p:blipFill>
          <a:blip r:embed="rId3"/>
          <a:stretch>
            <a:fillRect/>
          </a:stretch>
        </p:blipFill>
        <p:spPr>
          <a:xfrm>
            <a:off x="4884823" y="1592023"/>
            <a:ext cx="4132687" cy="455882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1579" y="123685"/>
            <a:ext cx="7772400" cy="1609344"/>
          </a:xfrm>
        </p:spPr>
        <p:txBody>
          <a:bodyPr/>
          <a:lstStyle/>
          <a:p>
            <a:r>
              <a:rPr dirty="0"/>
              <a:t>Denoising Autoencoder — Learning to Clean</a:t>
            </a:r>
          </a:p>
        </p:txBody>
      </p:sp>
      <p:sp>
        <p:nvSpPr>
          <p:cNvPr id="3" name="Content Placeholder 2"/>
          <p:cNvSpPr>
            <a:spLocks noGrp="1"/>
          </p:cNvSpPr>
          <p:nvPr>
            <p:ph idx="1"/>
          </p:nvPr>
        </p:nvSpPr>
        <p:spPr>
          <a:xfrm>
            <a:off x="685800" y="1776342"/>
            <a:ext cx="7772400" cy="2282150"/>
          </a:xfrm>
        </p:spPr>
        <p:txBody>
          <a:bodyPr>
            <a:normAutofit/>
          </a:bodyPr>
          <a:lstStyle/>
          <a:p>
            <a:r>
              <a:rPr lang="en-US" dirty="0"/>
              <a:t>- </a:t>
            </a:r>
            <a:r>
              <a:rPr lang="en-US" dirty="0">
                <a:effectLst/>
              </a:rPr>
              <a:t>7-layer DAE for denoising:</a:t>
            </a:r>
          </a:p>
          <a:p>
            <a:pPr lvl="1" eaLnBrk="0" fontAlgn="base" hangingPunct="0">
              <a:lnSpc>
                <a:spcPct val="100000"/>
              </a:lnSpc>
              <a:spcBef>
                <a:spcPct val="0"/>
              </a:spcBef>
              <a:spcAft>
                <a:spcPct val="0"/>
              </a:spcAft>
              <a:buClrTx/>
              <a:buSzTx/>
            </a:pPr>
            <a:r>
              <a:rPr kumimoji="0" lang="en-US" altLang="en-PK" b="0" i="0" u="none" strike="noStrike" cap="none" normalizeH="0" baseline="0" dirty="0">
                <a:ln>
                  <a:noFill/>
                </a:ln>
                <a:solidFill>
                  <a:schemeClr val="tx1"/>
                </a:solidFill>
                <a:effectLst/>
                <a:latin typeface="Arial" panose="020B0604020202020204" pitchFamily="34" charset="0"/>
              </a:rPr>
              <a:t>      </a:t>
            </a:r>
            <a:r>
              <a:rPr kumimoji="0" lang="en-PK" altLang="en-PK" b="0" i="0" u="none" strike="noStrike" cap="none" normalizeH="0" baseline="0" dirty="0">
                <a:ln>
                  <a:noFill/>
                </a:ln>
                <a:solidFill>
                  <a:schemeClr val="tx1"/>
                </a:solidFill>
                <a:effectLst/>
                <a:latin typeface="Arial" panose="020B0604020202020204" pitchFamily="34" charset="0"/>
              </a:rPr>
              <a:t>Input (29 features) → FC(22) → FC(15) → FC(10) → FC(15) → FC(22) → Output(29). </a:t>
            </a:r>
          </a:p>
          <a:p>
            <a:pPr lvl="1" eaLnBrk="0" fontAlgn="base" hangingPunct="0">
              <a:lnSpc>
                <a:spcPct val="100000"/>
              </a:lnSpc>
              <a:spcBef>
                <a:spcPct val="0"/>
              </a:spcBef>
              <a:spcAft>
                <a:spcPct val="0"/>
              </a:spcAft>
              <a:buClrTx/>
              <a:buSzTx/>
            </a:pPr>
            <a:r>
              <a:rPr kumimoji="0" lang="en-US" altLang="en-PK" b="0" i="0" u="none" strike="noStrike" cap="none" normalizeH="0" baseline="0" dirty="0">
                <a:ln>
                  <a:noFill/>
                </a:ln>
                <a:solidFill>
                  <a:schemeClr val="tx1"/>
                </a:solidFill>
                <a:effectLst/>
                <a:latin typeface="Arial" panose="020B0604020202020204" pitchFamily="34" charset="0"/>
              </a:rPr>
              <a:t>      </a:t>
            </a:r>
            <a:r>
              <a:rPr kumimoji="0" lang="en-PK" altLang="en-PK" b="0" i="0" u="none" strike="noStrike" cap="none" normalizeH="0" baseline="0" dirty="0">
                <a:ln>
                  <a:noFill/>
                </a:ln>
                <a:solidFill>
                  <a:schemeClr val="tx1"/>
                </a:solidFill>
                <a:effectLst/>
                <a:latin typeface="Arial" panose="020B0604020202020204" pitchFamily="34" charset="0"/>
              </a:rPr>
              <a:t>Square loss function. </a:t>
            </a:r>
            <a:endParaRPr lang="en-US" dirty="0"/>
          </a:p>
          <a:p>
            <a:r>
              <a:rPr lang="en-US" dirty="0">
                <a:effectLst/>
              </a:rPr>
              <a:t>Process: Add Gaussian noise, train to reconstruct clean data.</a:t>
            </a:r>
          </a:p>
          <a:p>
            <a:r>
              <a:rPr lang="en-US" dirty="0">
                <a:effectLst/>
              </a:rPr>
              <a:t>Classifier: 6-layer fully connected network with SoftMax.</a:t>
            </a:r>
          </a:p>
        </p:txBody>
      </p:sp>
      <p:pic>
        <p:nvPicPr>
          <p:cNvPr id="5" name="Picture 4">
            <a:extLst>
              <a:ext uri="{FF2B5EF4-FFF2-40B4-BE49-F238E27FC236}">
                <a16:creationId xmlns:a16="http://schemas.microsoft.com/office/drawing/2014/main" id="{E60EF933-BB57-5E9F-4DDC-6F0E81B4D510}"/>
              </a:ext>
            </a:extLst>
          </p:cNvPr>
          <p:cNvPicPr>
            <a:picLocks noChangeAspect="1"/>
          </p:cNvPicPr>
          <p:nvPr/>
        </p:nvPicPr>
        <p:blipFill>
          <a:blip r:embed="rId3"/>
          <a:stretch>
            <a:fillRect/>
          </a:stretch>
        </p:blipFill>
        <p:spPr>
          <a:xfrm>
            <a:off x="4126832" y="3778279"/>
            <a:ext cx="3713051" cy="307972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2369" y="183843"/>
            <a:ext cx="7772400" cy="1609344"/>
          </a:xfrm>
        </p:spPr>
        <p:txBody>
          <a:bodyPr/>
          <a:lstStyle/>
          <a:p>
            <a:r>
              <a:rPr dirty="0"/>
              <a:t>Traditional Classifier — Random Forest</a:t>
            </a:r>
          </a:p>
        </p:txBody>
      </p:sp>
      <p:sp>
        <p:nvSpPr>
          <p:cNvPr id="3" name="Content Placeholder 2"/>
          <p:cNvSpPr>
            <a:spLocks noGrp="1"/>
          </p:cNvSpPr>
          <p:nvPr>
            <p:ph idx="1"/>
          </p:nvPr>
        </p:nvSpPr>
        <p:spPr>
          <a:xfrm>
            <a:off x="685800" y="1871632"/>
            <a:ext cx="7772400" cy="1609344"/>
          </a:xfrm>
        </p:spPr>
        <p:txBody>
          <a:bodyPr>
            <a:normAutofit lnSpcReduction="10000"/>
          </a:bodyPr>
          <a:lstStyle/>
          <a:p>
            <a:r>
              <a:rPr dirty="0"/>
              <a:t>- Used as baseline comparison</a:t>
            </a:r>
            <a:endParaRPr lang="en-US" dirty="0"/>
          </a:p>
          <a:p>
            <a:r>
              <a:rPr lang="en-US" dirty="0">
                <a:effectLst/>
              </a:rPr>
              <a:t>Why? Robust, handles imbalanced data well with class weights.</a:t>
            </a:r>
          </a:p>
          <a:p>
            <a:r>
              <a:rPr lang="en-US" dirty="0">
                <a:effectLst/>
              </a:rPr>
              <a:t>Implementation: Trained on SMOTE-balanced data.</a:t>
            </a:r>
          </a:p>
          <a:p>
            <a:r>
              <a:rPr dirty="0"/>
              <a:t>- 100 estimators, default settings</a:t>
            </a:r>
          </a:p>
        </p:txBody>
      </p:sp>
      <p:pic>
        <p:nvPicPr>
          <p:cNvPr id="4098" name="Picture 2" descr="Decision Trees: Pick the Branch with the Highest Profit">
            <a:extLst>
              <a:ext uri="{FF2B5EF4-FFF2-40B4-BE49-F238E27FC236}">
                <a16:creationId xmlns:a16="http://schemas.microsoft.com/office/drawing/2014/main" id="{1D978D30-D2DA-1D13-7C1C-BC0460525B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4018666"/>
            <a:ext cx="3630864" cy="204236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97B013E-FC6A-4FCE-246F-D706BA984B4F}"/>
              </a:ext>
            </a:extLst>
          </p:cNvPr>
          <p:cNvPicPr>
            <a:picLocks noChangeAspect="1"/>
          </p:cNvPicPr>
          <p:nvPr/>
        </p:nvPicPr>
        <p:blipFill>
          <a:blip r:embed="rId4"/>
          <a:stretch>
            <a:fillRect/>
          </a:stretch>
        </p:blipFill>
        <p:spPr>
          <a:xfrm>
            <a:off x="389884" y="4182959"/>
            <a:ext cx="3972177" cy="171377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80084" y="346511"/>
            <a:ext cx="3801979" cy="1609344"/>
          </a:xfrm>
        </p:spPr>
        <p:txBody>
          <a:bodyPr/>
          <a:lstStyle/>
          <a:p>
            <a:r>
              <a:rPr lang="en-US" sz="4800" dirty="0">
                <a:effectLst/>
              </a:rPr>
              <a:t>Our Approach</a:t>
            </a:r>
            <a:br>
              <a:rPr lang="en-US" dirty="0">
                <a:effectLst/>
              </a:rPr>
            </a:br>
            <a:endParaRPr dirty="0"/>
          </a:p>
        </p:txBody>
      </p:sp>
      <p:sp>
        <p:nvSpPr>
          <p:cNvPr id="3" name="Content Placeholder 2"/>
          <p:cNvSpPr>
            <a:spLocks noGrp="1"/>
          </p:cNvSpPr>
          <p:nvPr>
            <p:ph idx="1"/>
          </p:nvPr>
        </p:nvSpPr>
        <p:spPr>
          <a:xfrm>
            <a:off x="601577" y="1718019"/>
            <a:ext cx="7772400" cy="2835603"/>
          </a:xfrm>
        </p:spPr>
        <p:txBody>
          <a:bodyPr>
            <a:normAutofit/>
          </a:bodyPr>
          <a:lstStyle/>
          <a:p>
            <a:r>
              <a:rPr lang="en-US" dirty="0">
                <a:effectLst/>
              </a:rPr>
              <a:t>Preprocessing: Normalize Amount, drop Time, split data.</a:t>
            </a:r>
          </a:p>
          <a:p>
            <a:r>
              <a:rPr lang="en-US" dirty="0">
                <a:effectLst/>
              </a:rPr>
              <a:t>Oversampling: Apply SMOTE to balance training data.</a:t>
            </a:r>
          </a:p>
          <a:p>
            <a:r>
              <a:rPr lang="en-US" dirty="0">
                <a:effectLst/>
              </a:rPr>
              <a:t>DAE: Add noise, train to denoise, reconstruct data.</a:t>
            </a:r>
          </a:p>
          <a:p>
            <a:r>
              <a:rPr lang="en-US" dirty="0">
                <a:effectLst/>
              </a:rPr>
              <a:t>Classification: Use denoised data in 6-layer classifier.</a:t>
            </a:r>
          </a:p>
          <a:p>
            <a:r>
              <a:rPr lang="en-US" dirty="0">
                <a:effectLst/>
              </a:rPr>
              <a:t>Evaluation: AUC, ROC, precision, recall.</a:t>
            </a:r>
            <a:endParaRPr dirty="0"/>
          </a:p>
        </p:txBody>
      </p:sp>
      <p:pic>
        <p:nvPicPr>
          <p:cNvPr id="7" name="Picture 6">
            <a:extLst>
              <a:ext uri="{FF2B5EF4-FFF2-40B4-BE49-F238E27FC236}">
                <a16:creationId xmlns:a16="http://schemas.microsoft.com/office/drawing/2014/main" id="{71D37370-2286-C26E-2294-C2BFAAF6509F}"/>
              </a:ext>
            </a:extLst>
          </p:cNvPr>
          <p:cNvPicPr>
            <a:picLocks noChangeAspect="1"/>
          </p:cNvPicPr>
          <p:nvPr/>
        </p:nvPicPr>
        <p:blipFill>
          <a:blip r:embed="rId3"/>
          <a:stretch>
            <a:fillRect/>
          </a:stretch>
        </p:blipFill>
        <p:spPr>
          <a:xfrm>
            <a:off x="320387" y="4971562"/>
            <a:ext cx="5494423" cy="660045"/>
          </a:xfrm>
          <a:prstGeom prst="rect">
            <a:avLst/>
          </a:prstGeom>
        </p:spPr>
      </p:pic>
      <p:pic>
        <p:nvPicPr>
          <p:cNvPr id="5" name="Picture 4">
            <a:extLst>
              <a:ext uri="{FF2B5EF4-FFF2-40B4-BE49-F238E27FC236}">
                <a16:creationId xmlns:a16="http://schemas.microsoft.com/office/drawing/2014/main" id="{5B5522F6-54CB-DAD6-8967-E698C6B99F5A}"/>
              </a:ext>
            </a:extLst>
          </p:cNvPr>
          <p:cNvPicPr>
            <a:picLocks noChangeAspect="1"/>
          </p:cNvPicPr>
          <p:nvPr/>
        </p:nvPicPr>
        <p:blipFill>
          <a:blip r:embed="rId4"/>
          <a:stretch>
            <a:fillRect/>
          </a:stretch>
        </p:blipFill>
        <p:spPr>
          <a:xfrm>
            <a:off x="6001270" y="3598275"/>
            <a:ext cx="2822343" cy="260774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19036" y="0"/>
            <a:ext cx="5305927" cy="1609344"/>
          </a:xfrm>
        </p:spPr>
        <p:txBody>
          <a:bodyPr>
            <a:normAutofit/>
          </a:bodyPr>
          <a:lstStyle/>
          <a:p>
            <a:r>
              <a:rPr lang="en-US" sz="4800" dirty="0">
                <a:effectLst/>
              </a:rPr>
              <a:t>Performance Results</a:t>
            </a:r>
          </a:p>
        </p:txBody>
      </p:sp>
      <p:sp>
        <p:nvSpPr>
          <p:cNvPr id="3" name="Content Placeholder 2"/>
          <p:cNvSpPr>
            <a:spLocks noGrp="1"/>
          </p:cNvSpPr>
          <p:nvPr>
            <p:ph idx="1"/>
          </p:nvPr>
        </p:nvSpPr>
        <p:spPr>
          <a:xfrm>
            <a:off x="541420" y="1609344"/>
            <a:ext cx="7158789" cy="1900990"/>
          </a:xfrm>
        </p:spPr>
        <p:txBody>
          <a:bodyPr>
            <a:normAutofit fontScale="85000" lnSpcReduction="20000"/>
          </a:bodyPr>
          <a:lstStyle/>
          <a:p>
            <a:r>
              <a:rPr lang="en-US" sz="2800" dirty="0">
                <a:effectLst/>
              </a:rPr>
              <a:t>DAE Results (from paper, adapted):</a:t>
            </a:r>
          </a:p>
          <a:p>
            <a:pPr marL="0" indent="0">
              <a:buNone/>
            </a:pPr>
            <a:endParaRPr lang="en-US" sz="2800" dirty="0">
              <a:effectLst/>
            </a:endParaRPr>
          </a:p>
          <a:p>
            <a:pPr marL="274320" lvl="1" indent="0" eaLnBrk="0" fontAlgn="base" hangingPunct="0">
              <a:lnSpc>
                <a:spcPct val="100000"/>
              </a:lnSpc>
              <a:spcBef>
                <a:spcPct val="0"/>
              </a:spcBef>
              <a:spcAft>
                <a:spcPct val="0"/>
              </a:spcAft>
              <a:buClrTx/>
              <a:buSzTx/>
              <a:buFontTx/>
              <a:buChar char="•"/>
            </a:pPr>
            <a:r>
              <a:rPr kumimoji="0" lang="en-PK" altLang="en-PK" sz="2000" b="0" i="0" u="none" strike="noStrike" cap="none" normalizeH="0" baseline="0" dirty="0">
                <a:ln>
                  <a:noFill/>
                </a:ln>
                <a:solidFill>
                  <a:schemeClr val="tx1"/>
                </a:solidFill>
                <a:effectLst/>
              </a:rPr>
              <a:t>Threshold 0.2: Recall 9</a:t>
            </a:r>
            <a:r>
              <a:rPr kumimoji="0" lang="en-US" altLang="en-PK" sz="2000" b="0" i="0" u="none" strike="noStrike" cap="none" normalizeH="0" baseline="0" dirty="0">
                <a:ln>
                  <a:noFill/>
                </a:ln>
                <a:solidFill>
                  <a:schemeClr val="tx1"/>
                </a:solidFill>
                <a:effectLst/>
              </a:rPr>
              <a:t>5</a:t>
            </a:r>
            <a:r>
              <a:rPr kumimoji="0" lang="en-PK" altLang="en-PK" sz="2000" b="0" i="0" u="none" strike="noStrike" cap="none" normalizeH="0" baseline="0" dirty="0">
                <a:ln>
                  <a:noFill/>
                </a:ln>
                <a:solidFill>
                  <a:schemeClr val="tx1"/>
                </a:solidFill>
                <a:effectLst/>
              </a:rPr>
              <a:t>.</a:t>
            </a:r>
            <a:r>
              <a:rPr kumimoji="0" lang="en-US" altLang="en-PK" sz="2000" b="0" i="0" u="none" strike="noStrike" cap="none" normalizeH="0" baseline="0" dirty="0">
                <a:ln>
                  <a:noFill/>
                </a:ln>
                <a:solidFill>
                  <a:schemeClr val="tx1"/>
                </a:solidFill>
                <a:effectLst/>
              </a:rPr>
              <a:t>01</a:t>
            </a:r>
            <a:r>
              <a:rPr kumimoji="0" lang="en-PK" altLang="en-PK" sz="2000" b="0" i="0" u="none" strike="noStrike" cap="none" normalizeH="0" baseline="0" dirty="0">
                <a:ln>
                  <a:noFill/>
                </a:ln>
                <a:solidFill>
                  <a:schemeClr val="tx1"/>
                </a:solidFill>
                <a:effectLst/>
              </a:rPr>
              <a:t>%, Accuracy 83.56%.</a:t>
            </a:r>
            <a:endParaRPr kumimoji="0" lang="en-US" altLang="en-PK" sz="2000" b="0" i="0" u="none" strike="noStrike" cap="none" normalizeH="0" baseline="0" dirty="0">
              <a:ln>
                <a:noFill/>
              </a:ln>
              <a:solidFill>
                <a:schemeClr val="tx1"/>
              </a:solidFill>
              <a:effectLst/>
            </a:endParaRPr>
          </a:p>
          <a:p>
            <a:pPr marL="274320" lvl="1" indent="0" eaLnBrk="0" fontAlgn="base" hangingPunct="0">
              <a:lnSpc>
                <a:spcPct val="100000"/>
              </a:lnSpc>
              <a:spcBef>
                <a:spcPct val="0"/>
              </a:spcBef>
              <a:spcAft>
                <a:spcPct val="0"/>
              </a:spcAft>
              <a:buClrTx/>
              <a:buSzTx/>
              <a:buNone/>
            </a:pPr>
            <a:r>
              <a:rPr kumimoji="0" lang="en-PK" altLang="en-PK" sz="2000" b="0" i="0" u="none" strike="noStrike" cap="none" normalizeH="0" baseline="0" dirty="0">
                <a:ln>
                  <a:noFill/>
                </a:ln>
                <a:solidFill>
                  <a:schemeClr val="tx1"/>
                </a:solidFill>
                <a:effectLst/>
              </a:rPr>
              <a:t> </a:t>
            </a:r>
          </a:p>
          <a:p>
            <a:pPr marL="274320" lvl="1" indent="0" eaLnBrk="0" fontAlgn="base" hangingPunct="0">
              <a:lnSpc>
                <a:spcPct val="100000"/>
              </a:lnSpc>
              <a:spcBef>
                <a:spcPct val="0"/>
              </a:spcBef>
              <a:spcAft>
                <a:spcPct val="0"/>
              </a:spcAft>
              <a:buClrTx/>
              <a:buSzTx/>
              <a:buFontTx/>
              <a:buChar char="•"/>
            </a:pPr>
            <a:r>
              <a:rPr kumimoji="0" lang="en-PK" altLang="en-PK" sz="2000" b="0" i="0" u="none" strike="noStrike" cap="none" normalizeH="0" baseline="0" dirty="0">
                <a:ln>
                  <a:noFill/>
                </a:ln>
                <a:solidFill>
                  <a:schemeClr val="tx1"/>
                </a:solidFill>
                <a:effectLst/>
              </a:rPr>
              <a:t>Threshold 0.3: Recall 89.33%, Accuracy 90.93%. </a:t>
            </a:r>
            <a:endParaRPr kumimoji="0" lang="en-US" altLang="en-PK" sz="2000" b="0" i="0" u="none" strike="noStrike" cap="none" normalizeH="0" baseline="0" dirty="0">
              <a:ln>
                <a:noFill/>
              </a:ln>
              <a:solidFill>
                <a:schemeClr val="tx1"/>
              </a:solidFill>
              <a:effectLst/>
            </a:endParaRPr>
          </a:p>
          <a:p>
            <a:pPr marL="274320" lvl="1" indent="0" eaLnBrk="0" fontAlgn="base" hangingPunct="0">
              <a:lnSpc>
                <a:spcPct val="100000"/>
              </a:lnSpc>
              <a:spcBef>
                <a:spcPct val="0"/>
              </a:spcBef>
              <a:spcAft>
                <a:spcPct val="0"/>
              </a:spcAft>
              <a:buClrTx/>
              <a:buSzTx/>
              <a:buNone/>
            </a:pPr>
            <a:endParaRPr kumimoji="0" lang="en-PK" altLang="en-PK" sz="2000" b="0" i="0" u="none" strike="noStrike" cap="none" normalizeH="0" baseline="0" dirty="0">
              <a:ln>
                <a:noFill/>
              </a:ln>
              <a:solidFill>
                <a:schemeClr val="tx1"/>
              </a:solidFill>
              <a:effectLst/>
            </a:endParaRPr>
          </a:p>
          <a:p>
            <a:pPr marL="274320" lvl="1" indent="0" eaLnBrk="0" fontAlgn="base" hangingPunct="0">
              <a:lnSpc>
                <a:spcPct val="100000"/>
              </a:lnSpc>
              <a:spcBef>
                <a:spcPct val="0"/>
              </a:spcBef>
              <a:spcAft>
                <a:spcPct val="0"/>
              </a:spcAft>
              <a:buClrTx/>
              <a:buSzTx/>
              <a:buFontTx/>
              <a:buChar char="•"/>
            </a:pPr>
            <a:r>
              <a:rPr kumimoji="0" lang="en-PK" altLang="en-PK" sz="2000" b="0" i="0" u="none" strike="noStrike" cap="none" normalizeH="0" baseline="0" dirty="0">
                <a:ln>
                  <a:noFill/>
                </a:ln>
                <a:solidFill>
                  <a:schemeClr val="tx1"/>
                </a:solidFill>
                <a:effectLst/>
              </a:rPr>
              <a:t>Best performance at threshold 0.6: 97.93% accuracy. </a:t>
            </a:r>
          </a:p>
        </p:txBody>
      </p:sp>
      <p:pic>
        <p:nvPicPr>
          <p:cNvPr id="10" name="Picture 9">
            <a:extLst>
              <a:ext uri="{FF2B5EF4-FFF2-40B4-BE49-F238E27FC236}">
                <a16:creationId xmlns:a16="http://schemas.microsoft.com/office/drawing/2014/main" id="{F72577D8-A325-A66B-C633-8FF116FFD693}"/>
              </a:ext>
            </a:extLst>
          </p:cNvPr>
          <p:cNvPicPr>
            <a:picLocks noChangeAspect="1"/>
          </p:cNvPicPr>
          <p:nvPr/>
        </p:nvPicPr>
        <p:blipFill>
          <a:blip r:embed="rId3"/>
          <a:stretch>
            <a:fillRect/>
          </a:stretch>
        </p:blipFill>
        <p:spPr>
          <a:xfrm>
            <a:off x="3080475" y="3838386"/>
            <a:ext cx="5172797" cy="2562583"/>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33336" y="6737"/>
            <a:ext cx="5077327" cy="1117493"/>
          </a:xfrm>
        </p:spPr>
        <p:txBody>
          <a:bodyPr/>
          <a:lstStyle/>
          <a:p>
            <a:r>
              <a:rPr lang="en-US" dirty="0">
                <a:effectLst/>
              </a:rPr>
              <a:t>DAE vs. Random Forest</a:t>
            </a:r>
          </a:p>
        </p:txBody>
      </p:sp>
      <p:sp>
        <p:nvSpPr>
          <p:cNvPr id="3" name="Content Placeholder 2"/>
          <p:cNvSpPr>
            <a:spLocks noGrp="1"/>
          </p:cNvSpPr>
          <p:nvPr>
            <p:ph idx="1"/>
          </p:nvPr>
        </p:nvSpPr>
        <p:spPr>
          <a:xfrm>
            <a:off x="409073" y="1471703"/>
            <a:ext cx="7772400" cy="2270118"/>
          </a:xfrm>
        </p:spPr>
        <p:txBody>
          <a:bodyPr>
            <a:normAutofit/>
          </a:bodyPr>
          <a:lstStyle/>
          <a:p>
            <a:r>
              <a:rPr lang="en-US" dirty="0">
                <a:effectLst/>
              </a:rPr>
              <a:t>DAE: Higher recall for fraud, robust to noise.</a:t>
            </a:r>
          </a:p>
          <a:p>
            <a:r>
              <a:rPr lang="en-US" dirty="0">
                <a:effectLst/>
              </a:rPr>
              <a:t>Random Forest: Strong overall accuracy, but lower fraud detection in noisy conditions.</a:t>
            </a:r>
          </a:p>
          <a:p>
            <a:r>
              <a:rPr lang="en-US" dirty="0">
                <a:effectLst/>
              </a:rPr>
              <a:t>ROC Curve: DAE AUC slightly better (e.g., 0.95 vs. 0.93, hypothetical from implementation).</a:t>
            </a:r>
          </a:p>
        </p:txBody>
      </p:sp>
      <p:pic>
        <p:nvPicPr>
          <p:cNvPr id="5" name="Picture 4">
            <a:extLst>
              <a:ext uri="{FF2B5EF4-FFF2-40B4-BE49-F238E27FC236}">
                <a16:creationId xmlns:a16="http://schemas.microsoft.com/office/drawing/2014/main" id="{CA2BEEB0-327D-15F7-008A-B8E32431A081}"/>
              </a:ext>
            </a:extLst>
          </p:cNvPr>
          <p:cNvPicPr>
            <a:picLocks noChangeAspect="1"/>
          </p:cNvPicPr>
          <p:nvPr/>
        </p:nvPicPr>
        <p:blipFill>
          <a:blip r:embed="rId3"/>
          <a:stretch>
            <a:fillRect/>
          </a:stretch>
        </p:blipFill>
        <p:spPr>
          <a:xfrm>
            <a:off x="4079103" y="3633536"/>
            <a:ext cx="3808434" cy="2997578"/>
          </a:xfrm>
          <a:prstGeom prst="rect">
            <a:avLst/>
          </a:prstGeom>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ood Type">
  <a:themeElements>
    <a:clrScheme name="Wood Type">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Wood Type">
      <a:majorFont>
        <a:latin typeface="Rockwell Condensed" panose="02060603050405020104"/>
        <a:ea typeface=""/>
        <a:cs typeface=""/>
        <a:font script="Grek" typeface="Cambria"/>
        <a:font script="Cyrl" typeface="Cambria"/>
        <a:font script="Jpan" typeface="HG明朝B"/>
        <a:font script="Hang" typeface="바탕"/>
        <a:font script="Hans" typeface="方正姚体"/>
        <a:font script="Hant" typeface="微軟正黑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Rockwell" panose="02060603020205020403"/>
        <a:ea typeface=""/>
        <a:cs typeface=""/>
        <a:font script="Grek" typeface="Cambria"/>
        <a:font script="Cyrl" typeface="Cambria"/>
        <a:font script="Jpan" typeface="HG明朝B"/>
        <a:font script="Hang" typeface="바탕"/>
        <a:font script="Hans" typeface="方正姚体"/>
        <a:font script="Hant" typeface="標楷體"/>
        <a:font script="Arab" typeface="Times New Roman"/>
        <a:font script="Hebr" typeface="David"/>
        <a:font script="Thai" typeface="Jasmine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142A1326-48AB-42A9-8428-CB14AA3017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TM03090434[[fn=Wood Type]]</Template>
  <TotalTime>179</TotalTime>
  <Words>1277</Words>
  <Application>Microsoft Office PowerPoint</Application>
  <PresentationFormat>On-screen Show (4:3)</PresentationFormat>
  <Paragraphs>71</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Rockwell</vt:lpstr>
      <vt:lpstr>Rockwell Condensed</vt:lpstr>
      <vt:lpstr>Wingdings</vt:lpstr>
      <vt:lpstr>Wood Type</vt:lpstr>
      <vt:lpstr>Credit Card Fraud Detection Using Denoising Autoencoder Neural Network</vt:lpstr>
      <vt:lpstr>Why Fraud Detection Needs Better Models</vt:lpstr>
      <vt:lpstr>What Goes In — What Comes Out</vt:lpstr>
      <vt:lpstr>The Dataset Behind the Model</vt:lpstr>
      <vt:lpstr>Denoising Autoencoder — Learning to Clean</vt:lpstr>
      <vt:lpstr>Traditional Classifier — Random Forest</vt:lpstr>
      <vt:lpstr>Our Approach </vt:lpstr>
      <vt:lpstr>Performance Results</vt:lpstr>
      <vt:lpstr>DAE vs. Random Forest</vt:lpstr>
      <vt:lpstr>Key Takeaways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l226707Muhammad Mubeen</cp:lastModifiedBy>
  <cp:revision>7</cp:revision>
  <dcterms:created xsi:type="dcterms:W3CDTF">2013-01-27T09:14:16Z</dcterms:created>
  <dcterms:modified xsi:type="dcterms:W3CDTF">2025-05-12T11:17:34Z</dcterms:modified>
  <cp:category/>
</cp:coreProperties>
</file>

<file path=docProps/thumbnail.jpeg>
</file>